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2"/>
  </p:notesMasterIdLst>
  <p:sldIdLst>
    <p:sldId id="256" r:id="rId2"/>
    <p:sldId id="275" r:id="rId3"/>
    <p:sldId id="258" r:id="rId4"/>
    <p:sldId id="259" r:id="rId5"/>
    <p:sldId id="257" r:id="rId6"/>
    <p:sldId id="260" r:id="rId7"/>
    <p:sldId id="261" r:id="rId8"/>
    <p:sldId id="263" r:id="rId9"/>
    <p:sldId id="270" r:id="rId10"/>
    <p:sldId id="266" r:id="rId11"/>
    <p:sldId id="267" r:id="rId12"/>
    <p:sldId id="265" r:id="rId13"/>
    <p:sldId id="269" r:id="rId14"/>
    <p:sldId id="271" r:id="rId15"/>
    <p:sldId id="277" r:id="rId16"/>
    <p:sldId id="278" r:id="rId17"/>
    <p:sldId id="279" r:id="rId18"/>
    <p:sldId id="280" r:id="rId19"/>
    <p:sldId id="281" r:id="rId20"/>
    <p:sldId id="272" r:id="rId21"/>
    <p:sldId id="283" r:id="rId22"/>
    <p:sldId id="274" r:id="rId23"/>
    <p:sldId id="276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7" r:id="rId33"/>
    <p:sldId id="298" r:id="rId34"/>
    <p:sldId id="299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D" initials="AD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EBF"/>
    <a:srgbClr val="BF4A45"/>
    <a:srgbClr val="254C8B"/>
    <a:srgbClr val="9DC3E6"/>
    <a:srgbClr val="0292C8"/>
    <a:srgbClr val="4167B2"/>
    <a:srgbClr val="029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E70F7-2BA3-1946-AE3D-E3BE16392DBB}" v="16" dt="2019-10-01T07:50:19.446"/>
    <p1510:client id="{76946FD3-DD44-D451-22E9-28BA45557156}" v="585" dt="2019-10-01T15:36:14.360"/>
    <p1510:client id="{86E4C958-F4E6-54F1-AF7C-940042E1CDCD}" v="12" dt="2019-10-01T17:50:17.141"/>
    <p1510:client id="{CE98CE5E-FDD7-3BC3-5328-CA1C84FBA86F}" v="174" dt="2019-10-01T15:23:33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/>
    <p:restoredTop sz="94934"/>
  </p:normalViewPr>
  <p:slideViewPr>
    <p:cSldViewPr snapToGrid="0" snapToObjects="1">
      <p:cViewPr varScale="1">
        <p:scale>
          <a:sx n="127" d="100"/>
          <a:sy n="127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E4A8A-4271-6F44-9F78-B1DE2EE21217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D541-35C0-4B4B-BE05-4D19035DCC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D541-35C0-4B4B-BE05-4D19035DCC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0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D7690-7E95-402B-A93B-30A72DBB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8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9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1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0">
            <a:extLst>
              <a:ext uri="{FF2B5EF4-FFF2-40B4-BE49-F238E27FC236}">
                <a16:creationId xmlns:a16="http://schemas.microsoft.com/office/drawing/2014/main" id="{3B63E974-9B9A-924D-A440-A375CDEA7F9E}"/>
              </a:ext>
            </a:extLst>
          </p:cNvPr>
          <p:cNvSpPr/>
          <p:nvPr userDrawn="1"/>
        </p:nvSpPr>
        <p:spPr>
          <a:xfrm>
            <a:off x="-8682" y="728521"/>
            <a:ext cx="579835" cy="6141055"/>
          </a:xfrm>
          <a:custGeom>
            <a:avLst/>
            <a:gdLst/>
            <a:ahLst/>
            <a:cxnLst/>
            <a:rect l="l" t="t" r="r" b="b"/>
            <a:pathLst>
              <a:path w="1035050" h="8789670">
                <a:moveTo>
                  <a:pt x="1034473" y="0"/>
                </a:moveTo>
                <a:lnTo>
                  <a:pt x="0" y="0"/>
                </a:lnTo>
                <a:lnTo>
                  <a:pt x="0" y="8789639"/>
                </a:lnTo>
                <a:lnTo>
                  <a:pt x="371321" y="8789639"/>
                </a:lnTo>
                <a:lnTo>
                  <a:pt x="1034473" y="7641043"/>
                </a:lnTo>
                <a:lnTo>
                  <a:pt x="1034473" y="0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5980E139-6820-4D4E-8A33-78F8A7E726E8}"/>
              </a:ext>
            </a:extLst>
          </p:cNvPr>
          <p:cNvSpPr txBox="1">
            <a:spLocks/>
          </p:cNvSpPr>
          <p:nvPr userDrawn="1"/>
        </p:nvSpPr>
        <p:spPr>
          <a:xfrm>
            <a:off x="6640831" y="6478607"/>
            <a:ext cx="2109771" cy="188453"/>
          </a:xfrm>
          <a:prstGeom prst="rect">
            <a:avLst/>
          </a:prstGeom>
        </p:spPr>
        <p:txBody>
          <a:bodyPr vert="horz" wrap="square" lIns="0" tIns="2813" rIns="0" bIns="0" rtlCol="0">
            <a:spAutoFit/>
          </a:bodyPr>
          <a:lstStyle>
            <a:defPPr>
              <a:defRPr lang="en-US"/>
            </a:defPPr>
            <a:lvl1pPr marL="0" algn="l" defTabSz="450068" rtl="0" eaLnBrk="1" latinLnBrk="0" hangingPunct="1">
              <a:defRPr sz="591" b="0" i="0" kern="1200">
                <a:solidFill>
                  <a:srgbClr val="203467"/>
                </a:solidFill>
                <a:latin typeface="Lucida Grande"/>
                <a:ea typeface="+mn-ea"/>
                <a:cs typeface="Lucida Grande"/>
              </a:defRPr>
            </a:lvl1pPr>
            <a:lvl2pPr marL="225034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068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102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135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5169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0203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5237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0271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1875">
              <a:spcBef>
                <a:spcPts val="23"/>
              </a:spcBef>
            </a:pP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Copyright </a:t>
            </a:r>
            <a:r>
              <a:rPr lang="en-GB" sz="600" dirty="0">
                <a:solidFill>
                  <a:schemeClr val="accent1"/>
                </a:solidFill>
                <a:latin typeface="Lucida Sans Regular"/>
              </a:rPr>
              <a:t>©2018 OMNETRIC. All </a:t>
            </a: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rights reserved.  </a:t>
            </a:r>
            <a:r>
              <a:rPr lang="en-GB" sz="600" dirty="0">
                <a:solidFill>
                  <a:schemeClr val="accent1"/>
                </a:solidFill>
                <a:latin typeface="Lucida Sans Regular"/>
              </a:rPr>
              <a:t>OMNETRIC </a:t>
            </a:r>
            <a:r>
              <a:rPr lang="en-GB" sz="600" spc="-4" dirty="0">
                <a:solidFill>
                  <a:schemeClr val="accent1"/>
                </a:solidFill>
                <a:latin typeface="Lucida Sans Regular"/>
              </a:rPr>
              <a:t>Group </a:t>
            </a: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Unrestricted Information.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BBC30-63A4-7D40-8512-8B67951300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99960" y="1713053"/>
            <a:ext cx="7741584" cy="427105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57175" indent="-257175">
              <a:buFont typeface="Wingdings 3" panose="05040102010807070707" pitchFamily="18" charset="2"/>
              <a:buChar char=""/>
              <a:defRPr sz="1200">
                <a:solidFill>
                  <a:srgbClr val="002F6B"/>
                </a:solidFill>
              </a:defRPr>
            </a:lvl1pPr>
            <a:lvl2pPr marL="598885" indent="-257175">
              <a:lnSpc>
                <a:spcPts val="1500"/>
              </a:lnSpc>
              <a:buFont typeface="Wingdings" panose="05000000000000000000" pitchFamily="2" charset="2"/>
              <a:buChar char="§"/>
              <a:defRPr sz="1200">
                <a:solidFill>
                  <a:srgbClr val="002F6B"/>
                </a:solidFill>
              </a:defRPr>
            </a:lvl2pPr>
            <a:lvl3pPr marL="815579" indent="-219075">
              <a:lnSpc>
                <a:spcPts val="1500"/>
              </a:lnSpc>
              <a:buFont typeface="Wingdings 3" panose="05040102010807070707" pitchFamily="18" charset="2"/>
              <a:buChar char=""/>
              <a:defRPr sz="1200">
                <a:solidFill>
                  <a:srgbClr val="002F6B"/>
                </a:solidFill>
              </a:defRPr>
            </a:lvl3pPr>
            <a:lvl4pPr marL="1033463" indent="-171450">
              <a:lnSpc>
                <a:spcPts val="1500"/>
              </a:lnSpc>
              <a:defRPr sz="1200">
                <a:solidFill>
                  <a:srgbClr val="002F6B"/>
                </a:solidFill>
              </a:defRPr>
            </a:lvl4pPr>
          </a:lstStyle>
          <a:p>
            <a:pPr lvl="0"/>
            <a:r>
              <a:rPr lang="en-US" dirty="0"/>
              <a:t>Click to add content/bullets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97719" y="1146176"/>
            <a:ext cx="7743825" cy="531813"/>
          </a:xfrm>
        </p:spPr>
        <p:txBody>
          <a:bodyPr/>
          <a:lstStyle>
            <a:lvl1pPr marL="0" indent="0">
              <a:buNone/>
              <a:defRPr b="1">
                <a:solidFill>
                  <a:srgbClr val="002F6B"/>
                </a:solidFill>
              </a:defRPr>
            </a:lvl1pPr>
          </a:lstStyle>
          <a:p>
            <a:pPr lvl="0"/>
            <a:r>
              <a:rPr lang="en-US" noProof="0" dirty="0"/>
              <a:t>Click to add subtitle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E189C-08AC-CD41-A3C0-56E33B39E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18" y="209185"/>
            <a:ext cx="1227583" cy="365760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7D8E420F-B713-294A-B4C8-38EC38459CA2}"/>
              </a:ext>
            </a:extLst>
          </p:cNvPr>
          <p:cNvSpPr/>
          <p:nvPr userDrawn="1"/>
        </p:nvSpPr>
        <p:spPr>
          <a:xfrm>
            <a:off x="-8682" y="-12749"/>
            <a:ext cx="7363931" cy="1005840"/>
          </a:xfrm>
          <a:custGeom>
            <a:avLst/>
            <a:gdLst/>
            <a:ahLst/>
            <a:cxnLst/>
            <a:rect l="l" t="t" r="r" b="b"/>
            <a:pathLst>
              <a:path w="18170525" h="1882139">
                <a:moveTo>
                  <a:pt x="18170165" y="0"/>
                </a:moveTo>
                <a:lnTo>
                  <a:pt x="0" y="0"/>
                </a:lnTo>
                <a:lnTo>
                  <a:pt x="0" y="1881872"/>
                </a:lnTo>
                <a:lnTo>
                  <a:pt x="16996987" y="1881872"/>
                </a:lnTo>
                <a:lnTo>
                  <a:pt x="18170165" y="0"/>
                </a:lnTo>
                <a:close/>
              </a:path>
            </a:pathLst>
          </a:custGeom>
          <a:solidFill>
            <a:srgbClr val="203467"/>
          </a:solidFill>
          <a:ln>
            <a:noFill/>
          </a:ln>
        </p:spPr>
        <p:txBody>
          <a:bodyPr wrap="square" lIns="0" tIns="0" rIns="0" bIns="0" rtlCol="0"/>
          <a:lstStyle/>
          <a:p>
            <a:endParaRPr sz="3000" dirty="0">
              <a:latin typeface="Lucida Sans Regula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CFBA78-ED16-494F-8FEA-73EB5DF69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706" y="274965"/>
            <a:ext cx="1227583" cy="365760"/>
          </a:xfrm>
          <a:prstGeom prst="rect">
            <a:avLst/>
          </a:prstGeom>
        </p:spPr>
      </p:pic>
      <p:sp>
        <p:nvSpPr>
          <p:cNvPr id="19" name="Titel 10">
            <a:extLst>
              <a:ext uri="{FF2B5EF4-FFF2-40B4-BE49-F238E27FC236}">
                <a16:creationId xmlns:a16="http://schemas.microsoft.com/office/drawing/2014/main" id="{822B7DB4-085F-CA4B-8756-23376A6A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35" y="627"/>
            <a:ext cx="6391019" cy="976311"/>
          </a:xfrm>
        </p:spPr>
        <p:txBody>
          <a:bodyPr bIns="91440" anchor="b" anchorCtr="0"/>
          <a:lstStyle>
            <a:lvl1pPr>
              <a:defRPr sz="2400"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20" name="Group 33"/>
          <p:cNvGrpSpPr>
            <a:grpSpLocks noChangeAspect="1"/>
          </p:cNvGrpSpPr>
          <p:nvPr userDrawn="1"/>
        </p:nvGrpSpPr>
        <p:grpSpPr bwMode="gray">
          <a:xfrm>
            <a:off x="7347586" y="13829"/>
            <a:ext cx="1488856" cy="885030"/>
            <a:chOff x="6019" y="204"/>
            <a:chExt cx="1360" cy="576"/>
          </a:xfrm>
        </p:grpSpPr>
        <p:sp>
          <p:nvSpPr>
            <p:cNvPr id="21" name="AutoShape 32"/>
            <p:cNvSpPr>
              <a:spLocks noChangeAspect="1" noChangeArrowheads="1" noTextEdit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2" name="Rectangle 34"/>
            <p:cNvSpPr>
              <a:spLocks noChangeArrowheads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1" name="Freeform 53"/>
            <p:cNvSpPr>
              <a:spLocks/>
            </p:cNvSpPr>
            <p:nvPr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2" name="Freeform 54"/>
            <p:cNvSpPr>
              <a:spLocks/>
            </p:cNvSpPr>
            <p:nvPr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3" name="Freeform 55"/>
            <p:cNvSpPr>
              <a:spLocks/>
            </p:cNvSpPr>
            <p:nvPr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621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5">
            <a:extLst>
              <a:ext uri="{FF2B5EF4-FFF2-40B4-BE49-F238E27FC236}">
                <a16:creationId xmlns:a16="http://schemas.microsoft.com/office/drawing/2014/main" id="{5980E139-6820-4D4E-8A33-78F8A7E726E8}"/>
              </a:ext>
            </a:extLst>
          </p:cNvPr>
          <p:cNvSpPr txBox="1">
            <a:spLocks/>
          </p:cNvSpPr>
          <p:nvPr userDrawn="1"/>
        </p:nvSpPr>
        <p:spPr>
          <a:xfrm>
            <a:off x="6640831" y="6478607"/>
            <a:ext cx="2109771" cy="188453"/>
          </a:xfrm>
          <a:prstGeom prst="rect">
            <a:avLst/>
          </a:prstGeom>
        </p:spPr>
        <p:txBody>
          <a:bodyPr vert="horz" wrap="square" lIns="0" tIns="2813" rIns="0" bIns="0" rtlCol="0">
            <a:spAutoFit/>
          </a:bodyPr>
          <a:lstStyle>
            <a:defPPr>
              <a:defRPr lang="en-US"/>
            </a:defPPr>
            <a:lvl1pPr marL="0" algn="l" defTabSz="450068" rtl="0" eaLnBrk="1" latinLnBrk="0" hangingPunct="1">
              <a:defRPr sz="591" b="0" i="0" kern="1200">
                <a:solidFill>
                  <a:srgbClr val="203467"/>
                </a:solidFill>
                <a:latin typeface="Lucida Grande"/>
                <a:ea typeface="+mn-ea"/>
                <a:cs typeface="Lucida Grande"/>
              </a:defRPr>
            </a:lvl1pPr>
            <a:lvl2pPr marL="225034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068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102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135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5169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0203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5237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0271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1875">
              <a:spcBef>
                <a:spcPts val="23"/>
              </a:spcBef>
            </a:pP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Copyright </a:t>
            </a:r>
            <a:r>
              <a:rPr lang="en-GB" sz="600" dirty="0">
                <a:solidFill>
                  <a:schemeClr val="accent1"/>
                </a:solidFill>
                <a:latin typeface="Lucida Sans Regular"/>
              </a:rPr>
              <a:t>©2018 OMNETRIC. All </a:t>
            </a: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rights reserved.  </a:t>
            </a:r>
            <a:r>
              <a:rPr lang="en-GB" sz="600" dirty="0">
                <a:solidFill>
                  <a:schemeClr val="accent1"/>
                </a:solidFill>
                <a:latin typeface="Lucida Sans Regular"/>
              </a:rPr>
              <a:t>OMNETRIC </a:t>
            </a:r>
            <a:r>
              <a:rPr lang="en-GB" sz="600" spc="-4" dirty="0">
                <a:solidFill>
                  <a:schemeClr val="accent1"/>
                </a:solidFill>
                <a:latin typeface="Lucida Sans Regular"/>
              </a:rPr>
              <a:t>Group </a:t>
            </a:r>
            <a:r>
              <a:rPr lang="en-GB" sz="600" spc="-2" dirty="0">
                <a:solidFill>
                  <a:schemeClr val="accent1"/>
                </a:solidFill>
                <a:latin typeface="Lucida Sans Regular"/>
              </a:rPr>
              <a:t>Unrestricted Information.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BBC30-63A4-7D40-8512-8B67951300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99960" y="1713053"/>
            <a:ext cx="7741584" cy="427105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57175" indent="-257175">
              <a:buFont typeface="Wingdings 3" panose="05040102010807070707" pitchFamily="18" charset="2"/>
              <a:buChar char=""/>
              <a:defRPr sz="1200">
                <a:solidFill>
                  <a:srgbClr val="002F6B"/>
                </a:solidFill>
              </a:defRPr>
            </a:lvl1pPr>
            <a:lvl2pPr marL="598885" indent="-257175">
              <a:lnSpc>
                <a:spcPts val="1500"/>
              </a:lnSpc>
              <a:buFont typeface="Wingdings" panose="05000000000000000000" pitchFamily="2" charset="2"/>
              <a:buChar char="§"/>
              <a:defRPr sz="1200">
                <a:solidFill>
                  <a:srgbClr val="002F6B"/>
                </a:solidFill>
              </a:defRPr>
            </a:lvl2pPr>
            <a:lvl3pPr marL="815579" indent="-219075">
              <a:lnSpc>
                <a:spcPts val="1500"/>
              </a:lnSpc>
              <a:buFont typeface="Wingdings 3" panose="05040102010807070707" pitchFamily="18" charset="2"/>
              <a:buChar char=""/>
              <a:defRPr sz="1200">
                <a:solidFill>
                  <a:srgbClr val="002F6B"/>
                </a:solidFill>
              </a:defRPr>
            </a:lvl3pPr>
            <a:lvl4pPr marL="1033463" indent="-171450">
              <a:lnSpc>
                <a:spcPts val="1500"/>
              </a:lnSpc>
              <a:defRPr sz="1200">
                <a:solidFill>
                  <a:srgbClr val="002F6B"/>
                </a:solidFill>
              </a:defRPr>
            </a:lvl4pPr>
          </a:lstStyle>
          <a:p>
            <a:pPr lvl="0"/>
            <a:r>
              <a:rPr lang="en-US" dirty="0"/>
              <a:t>Click to add content/bullets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97719" y="1146176"/>
            <a:ext cx="7743825" cy="531813"/>
          </a:xfrm>
        </p:spPr>
        <p:txBody>
          <a:bodyPr/>
          <a:lstStyle>
            <a:lvl1pPr marL="0" indent="0">
              <a:buNone/>
              <a:defRPr b="1">
                <a:solidFill>
                  <a:srgbClr val="002F6B"/>
                </a:solidFill>
              </a:defRPr>
            </a:lvl1pPr>
          </a:lstStyle>
          <a:p>
            <a:pPr lvl="0"/>
            <a:r>
              <a:rPr lang="en-US" noProof="0" dirty="0"/>
              <a:t>Click to add subtitle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E189C-08AC-CD41-A3C0-56E33B39E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18" y="209185"/>
            <a:ext cx="1227583" cy="365760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7D8E420F-B713-294A-B4C8-38EC38459CA2}"/>
              </a:ext>
            </a:extLst>
          </p:cNvPr>
          <p:cNvSpPr/>
          <p:nvPr userDrawn="1"/>
        </p:nvSpPr>
        <p:spPr>
          <a:xfrm>
            <a:off x="-8682" y="-12749"/>
            <a:ext cx="7363931" cy="1005840"/>
          </a:xfrm>
          <a:custGeom>
            <a:avLst/>
            <a:gdLst/>
            <a:ahLst/>
            <a:cxnLst/>
            <a:rect l="l" t="t" r="r" b="b"/>
            <a:pathLst>
              <a:path w="18170525" h="1882139">
                <a:moveTo>
                  <a:pt x="18170165" y="0"/>
                </a:moveTo>
                <a:lnTo>
                  <a:pt x="0" y="0"/>
                </a:lnTo>
                <a:lnTo>
                  <a:pt x="0" y="1881872"/>
                </a:lnTo>
                <a:lnTo>
                  <a:pt x="16996987" y="1881872"/>
                </a:lnTo>
                <a:lnTo>
                  <a:pt x="18170165" y="0"/>
                </a:lnTo>
                <a:close/>
              </a:path>
            </a:pathLst>
          </a:custGeom>
          <a:solidFill>
            <a:srgbClr val="203467"/>
          </a:solidFill>
          <a:ln>
            <a:noFill/>
          </a:ln>
        </p:spPr>
        <p:txBody>
          <a:bodyPr wrap="square" lIns="0" tIns="0" rIns="0" bIns="0" rtlCol="0"/>
          <a:lstStyle/>
          <a:p>
            <a:endParaRPr sz="3000" dirty="0">
              <a:latin typeface="Lucida Sans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CFBA78-ED16-494F-8FEA-73EB5DF69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706" y="274965"/>
            <a:ext cx="1227583" cy="365760"/>
          </a:xfrm>
          <a:prstGeom prst="rect">
            <a:avLst/>
          </a:prstGeom>
        </p:spPr>
      </p:pic>
      <p:sp>
        <p:nvSpPr>
          <p:cNvPr id="17" name="Titel 10">
            <a:extLst>
              <a:ext uri="{FF2B5EF4-FFF2-40B4-BE49-F238E27FC236}">
                <a16:creationId xmlns:a16="http://schemas.microsoft.com/office/drawing/2014/main" id="{822B7DB4-085F-CA4B-8756-23376A6A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35" y="627"/>
            <a:ext cx="6391019" cy="976311"/>
          </a:xfrm>
        </p:spPr>
        <p:txBody>
          <a:bodyPr bIns="91440" anchor="b" anchorCtr="0"/>
          <a:lstStyle>
            <a:lvl1pPr>
              <a:defRPr sz="2400"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18" name="Group 33"/>
          <p:cNvGrpSpPr>
            <a:grpSpLocks noChangeAspect="1"/>
          </p:cNvGrpSpPr>
          <p:nvPr userDrawn="1"/>
        </p:nvGrpSpPr>
        <p:grpSpPr bwMode="gray">
          <a:xfrm>
            <a:off x="7347586" y="13829"/>
            <a:ext cx="1488856" cy="885030"/>
            <a:chOff x="6019" y="204"/>
            <a:chExt cx="1360" cy="576"/>
          </a:xfrm>
        </p:grpSpPr>
        <p:sp>
          <p:nvSpPr>
            <p:cNvPr id="19" name="AutoShape 32"/>
            <p:cNvSpPr>
              <a:spLocks noChangeAspect="1" noChangeArrowheads="1" noTextEdit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5" name="Freeform 39"/>
            <p:cNvSpPr>
              <a:spLocks/>
            </p:cNvSpPr>
            <p:nvPr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6" name="Freeform 40"/>
            <p:cNvSpPr>
              <a:spLocks/>
            </p:cNvSpPr>
            <p:nvPr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8" name="Freeform 42"/>
            <p:cNvSpPr>
              <a:spLocks/>
            </p:cNvSpPr>
            <p:nvPr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29" name="Freeform 43"/>
            <p:cNvSpPr>
              <a:spLocks/>
            </p:cNvSpPr>
            <p:nvPr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0" name="Freeform 44"/>
            <p:cNvSpPr>
              <a:spLocks/>
            </p:cNvSpPr>
            <p:nvPr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1" name="Freeform 45"/>
            <p:cNvSpPr>
              <a:spLocks/>
            </p:cNvSpPr>
            <p:nvPr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5" name="Freeform 49"/>
            <p:cNvSpPr>
              <a:spLocks/>
            </p:cNvSpPr>
            <p:nvPr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6" name="Freeform 50"/>
            <p:cNvSpPr>
              <a:spLocks/>
            </p:cNvSpPr>
            <p:nvPr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3" name="Freeform 57"/>
            <p:cNvSpPr>
              <a:spLocks/>
            </p:cNvSpPr>
            <p:nvPr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4" name="Freeform 58"/>
            <p:cNvSpPr>
              <a:spLocks/>
            </p:cNvSpPr>
            <p:nvPr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  <p:sp>
          <p:nvSpPr>
            <p:cNvPr id="45" name="Freeform 59"/>
            <p:cNvSpPr>
              <a:spLocks/>
            </p:cNvSpPr>
            <p:nvPr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59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0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3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5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5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5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2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539" y="365127"/>
            <a:ext cx="8637103" cy="618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539" y="1361668"/>
            <a:ext cx="8637104" cy="4815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ISIS_PPT_P1_r2.pdf">
            <a:extLst>
              <a:ext uri="{FF2B5EF4-FFF2-40B4-BE49-F238E27FC236}">
                <a16:creationId xmlns:a16="http://schemas.microsoft.com/office/drawing/2014/main" id="{344949B1-EB61-4FBB-A7B1-5DF8AB470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91262" r="51262" b="-259"/>
          <a:stretch/>
        </p:blipFill>
        <p:spPr>
          <a:xfrm>
            <a:off x="-26633" y="6362122"/>
            <a:ext cx="3369076" cy="616998"/>
          </a:xfrm>
          <a:prstGeom prst="rect">
            <a:avLst/>
          </a:prstGeom>
        </p:spPr>
      </p:pic>
      <p:pic>
        <p:nvPicPr>
          <p:cNvPr id="8" name="Picture 7" descr="ISIS_PPT_P1_r2.pdf">
            <a:extLst>
              <a:ext uri="{FF2B5EF4-FFF2-40B4-BE49-F238E27FC236}">
                <a16:creationId xmlns:a16="http://schemas.microsoft.com/office/drawing/2014/main" id="{D1285A8A-9510-453F-A8BD-1FCCC87F2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2" t="91003" r="3997" b="3015"/>
          <a:stretch/>
        </p:blipFill>
        <p:spPr>
          <a:xfrm>
            <a:off x="7364028" y="6362122"/>
            <a:ext cx="1711171" cy="4102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C316DF-388E-4497-A774-14CA59957FD9}"/>
              </a:ext>
            </a:extLst>
          </p:cNvPr>
          <p:cNvCxnSpPr/>
          <p:nvPr userDrawn="1"/>
        </p:nvCxnSpPr>
        <p:spPr>
          <a:xfrm>
            <a:off x="59634" y="1124869"/>
            <a:ext cx="9144000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799089-1CC8-47F5-80A0-EC98E8689E0E}"/>
              </a:ext>
            </a:extLst>
          </p:cNvPr>
          <p:cNvCxnSpPr/>
          <p:nvPr userDrawn="1"/>
        </p:nvCxnSpPr>
        <p:spPr>
          <a:xfrm>
            <a:off x="0" y="6284975"/>
            <a:ext cx="9144000" cy="0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01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bhinavkorpal/scaling-horizontally-and-vertically-for-databases-a2aef778610c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blog/neo4j-doc-manager-polyglot-persistence-mongodb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blog/neo4j-doc-manager-polyglot-persistence-mongodb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legacy/event/usenix10/tech/full_papers/Hunt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MP_(software_bundle)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01588D-8BAA-A445-BC60-C53E8558EA42}"/>
              </a:ext>
            </a:extLst>
          </p:cNvPr>
          <p:cNvCxnSpPr>
            <a:cxnSpLocks/>
          </p:cNvCxnSpPr>
          <p:nvPr/>
        </p:nvCxnSpPr>
        <p:spPr>
          <a:xfrm flipH="1">
            <a:off x="6123215" y="3782886"/>
            <a:ext cx="2270790" cy="0"/>
          </a:xfrm>
          <a:prstGeom prst="line">
            <a:avLst/>
          </a:prstGeom>
          <a:ln w="38100">
            <a:solidFill>
              <a:srgbClr val="0292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CF058737-A80B-48A6-B71D-8D42DB2A5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463" y="1436000"/>
            <a:ext cx="6858000" cy="17907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Real-Time Stream Processing</a:t>
            </a:r>
            <a:br>
              <a:rPr lang="en-US" sz="3300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E4B0F2-8961-4190-BC26-D7968990E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454" y="4369070"/>
            <a:ext cx="7282229" cy="124182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Michael P. Wilbur</a:t>
            </a:r>
          </a:p>
        </p:txBody>
      </p:sp>
    </p:spTree>
    <p:extLst>
      <p:ext uri="{BB962C8B-B14F-4D97-AF65-F5344CB8AC3E}">
        <p14:creationId xmlns:p14="http://schemas.microsoft.com/office/powerpoint/2010/main" val="74062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3224-0F37-CC44-92F8-1432344A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Four V’s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EE5F-A96D-8643-AFD9-99C95A9C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35" y="1622925"/>
            <a:ext cx="8181980" cy="2888785"/>
          </a:xfrm>
        </p:spPr>
        <p:txBody>
          <a:bodyPr/>
          <a:lstStyle/>
          <a:p>
            <a:r>
              <a:rPr lang="en-US" dirty="0"/>
              <a:t>Volume – scale of data.</a:t>
            </a:r>
          </a:p>
          <a:p>
            <a:r>
              <a:rPr lang="en-US" dirty="0"/>
              <a:t>Velocity – high frequency real-time data.</a:t>
            </a:r>
          </a:p>
          <a:p>
            <a:r>
              <a:rPr lang="en-US" dirty="0"/>
              <a:t>Variety – many forms of data.</a:t>
            </a:r>
          </a:p>
          <a:p>
            <a:r>
              <a:rPr lang="en-US" dirty="0"/>
              <a:t>Veracity – trust worthiness of data</a:t>
            </a:r>
          </a:p>
        </p:txBody>
      </p:sp>
    </p:spTree>
    <p:extLst>
      <p:ext uri="{BB962C8B-B14F-4D97-AF65-F5344CB8AC3E}">
        <p14:creationId xmlns:p14="http://schemas.microsoft.com/office/powerpoint/2010/main" val="176822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4A7961-E766-E44C-A1C5-249B2C2819F9}"/>
              </a:ext>
            </a:extLst>
          </p:cNvPr>
          <p:cNvSpPr/>
          <p:nvPr/>
        </p:nvSpPr>
        <p:spPr>
          <a:xfrm>
            <a:off x="483114" y="4119825"/>
            <a:ext cx="4404593" cy="1689898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87ECB-74A0-704B-884F-F62E487B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Volume – Storage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82D8-4AFC-A948-A6AF-2A93D46C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3861188" cy="2758156"/>
          </a:xfrm>
        </p:spPr>
        <p:txBody>
          <a:bodyPr/>
          <a:lstStyle/>
          <a:p>
            <a:r>
              <a:rPr lang="en-US" dirty="0"/>
              <a:t>Terabytes (</a:t>
            </a:r>
            <a:r>
              <a:rPr lang="en-US" dirty="0" err="1"/>
              <a:t>Pentabytes</a:t>
            </a:r>
            <a:r>
              <a:rPr lang="en-US" dirty="0"/>
              <a:t>) of new data.</a:t>
            </a:r>
          </a:p>
          <a:p>
            <a:r>
              <a:rPr lang="en-US" dirty="0"/>
              <a:t>Not possible to store all data in one node - vertical scaling not a viable solution.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994F2-1C57-6749-82D5-08DC082A8260}"/>
              </a:ext>
            </a:extLst>
          </p:cNvPr>
          <p:cNvSpPr txBox="1"/>
          <p:nvPr/>
        </p:nvSpPr>
        <p:spPr>
          <a:xfrm>
            <a:off x="637252" y="4240063"/>
            <a:ext cx="410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Requirement: data store must scale horizontally. Data must be stored across multiple nodes.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DDEAB-3FBA-0C48-B2A1-5BDC9C6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64" y="1307173"/>
            <a:ext cx="3924097" cy="4502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85028-93FF-9E48-9973-BD1805B12F25}"/>
              </a:ext>
            </a:extLst>
          </p:cNvPr>
          <p:cNvSpPr txBox="1"/>
          <p:nvPr/>
        </p:nvSpPr>
        <p:spPr>
          <a:xfrm>
            <a:off x="4615141" y="5979285"/>
            <a:ext cx="46586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https://medium.com/@abhinavkorpal/scaling-horizontally-and-vertically-for-databases-a2aef778610c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847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39DCC-C7D0-394C-A4AB-7307E868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Volume - 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233B8-E05C-C94B-9D0B-9B00DC2C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8052021" cy="4044345"/>
          </a:xfrm>
        </p:spPr>
        <p:txBody>
          <a:bodyPr>
            <a:normAutofit/>
          </a:bodyPr>
          <a:lstStyle/>
          <a:p>
            <a:r>
              <a:rPr lang="en-US" sz="2000" dirty="0"/>
              <a:t>SQL built for vertical scaling.</a:t>
            </a:r>
          </a:p>
          <a:p>
            <a:r>
              <a:rPr lang="en-US" sz="2000" dirty="0"/>
              <a:t>Limitations led to revisiting how we structure data.</a:t>
            </a:r>
          </a:p>
          <a:p>
            <a:r>
              <a:rPr lang="en-US" sz="2000" dirty="0"/>
              <a:t>NoSQL: a general term for database systems not based on SQL</a:t>
            </a:r>
          </a:p>
          <a:p>
            <a:r>
              <a:rPr lang="en-US" sz="2000" dirty="0"/>
              <a:t>Common models:</a:t>
            </a:r>
          </a:p>
          <a:p>
            <a:pPr lvl="1"/>
            <a:r>
              <a:rPr lang="en-US" sz="2000" dirty="0"/>
              <a:t>Key-value -&gt; fast lookup, great for in memory caches and storage (DynamoDB, Memcached, Redis).</a:t>
            </a:r>
          </a:p>
          <a:p>
            <a:pPr lvl="1"/>
            <a:r>
              <a:rPr lang="en-US" sz="2000" dirty="0"/>
              <a:t>Document models -&gt; stores data as “records”, typically JSON. Great for unstructured data (MongoDB, CouchDB). Easy </a:t>
            </a:r>
            <a:r>
              <a:rPr lang="en-US" sz="2000" dirty="0" err="1"/>
              <a:t>sharding</a:t>
            </a:r>
            <a:r>
              <a:rPr lang="en-US" sz="2000" dirty="0"/>
              <a:t> across nodes.</a:t>
            </a:r>
          </a:p>
          <a:p>
            <a:pPr lvl="1"/>
            <a:r>
              <a:rPr lang="en-US" sz="2000" dirty="0"/>
              <a:t>Graph models -&gt; stores data as a mathematical graph structure, great for performing traversal queries and working with highly inter-connected data.</a:t>
            </a: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8593A-39AB-2A4B-8A62-3CA1A9EDE781}"/>
              </a:ext>
            </a:extLst>
          </p:cNvPr>
          <p:cNvSpPr txBox="1"/>
          <p:nvPr/>
        </p:nvSpPr>
        <p:spPr>
          <a:xfrm>
            <a:off x="5141630" y="6014274"/>
            <a:ext cx="3579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2"/>
              </a:rPr>
              <a:t>https://neo4j.com/blog/neo4j-doc-manager-polyglot-persistence-mongodb/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425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985335-A4BE-C543-AD34-8D1358D9D937}"/>
              </a:ext>
            </a:extLst>
          </p:cNvPr>
          <p:cNvSpPr/>
          <p:nvPr/>
        </p:nvSpPr>
        <p:spPr>
          <a:xfrm>
            <a:off x="152497" y="2682240"/>
            <a:ext cx="3042879" cy="1754326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B9649-184F-BE48-AE2D-A41346EE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16A8F-DF55-0043-8841-C526856A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60" y="1767840"/>
            <a:ext cx="5439782" cy="407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C3344-50FF-BA48-A7F8-87ABCE0A1C1A}"/>
              </a:ext>
            </a:extLst>
          </p:cNvPr>
          <p:cNvSpPr txBox="1"/>
          <p:nvPr/>
        </p:nvSpPr>
        <p:spPr>
          <a:xfrm>
            <a:off x="5161727" y="6121996"/>
            <a:ext cx="3579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https://neo4j.com/blog/neo4j-doc-manager-polyglot-persistence-mongodb/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897C4-C35F-AF4E-B678-9BACCFE9C033}"/>
              </a:ext>
            </a:extLst>
          </p:cNvPr>
          <p:cNvSpPr txBox="1"/>
          <p:nvPr/>
        </p:nvSpPr>
        <p:spPr>
          <a:xfrm>
            <a:off x="548640" y="2682240"/>
            <a:ext cx="248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data models can be used in the same application where each model is selected as optimal solution to a specific objective.</a:t>
            </a:r>
          </a:p>
        </p:txBody>
      </p:sp>
    </p:spTree>
    <p:extLst>
      <p:ext uri="{BB962C8B-B14F-4D97-AF65-F5344CB8AC3E}">
        <p14:creationId xmlns:p14="http://schemas.microsoft.com/office/powerpoint/2010/main" val="246666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1C896-410E-B045-934F-75A53339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Stream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056D1-3CA8-494F-8BC5-7ECE028A8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3F0D0-B242-2B4F-B9BE-DC51BD28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9629C9-5042-A940-82F7-6ADCA5DA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(online systems) – traditional model. Service waits for request or instruction from client. Main requirement is find and handle small subsets of data quickly.</a:t>
            </a:r>
          </a:p>
          <a:p>
            <a:r>
              <a:rPr lang="en-US" dirty="0"/>
              <a:t>Batch processing (offline systems) – Takes a large amount of data and runs a long-running intensive process. Processes are scheduled periodically.</a:t>
            </a:r>
          </a:p>
          <a:p>
            <a:r>
              <a:rPr lang="en-US" dirty="0"/>
              <a:t>Stream processing (near-real-time systems) – Like batch processing, it consumes inputs and produces outputs. However operates on data and events as they come in.</a:t>
            </a:r>
          </a:p>
        </p:txBody>
      </p:sp>
    </p:spTree>
    <p:extLst>
      <p:ext uri="{BB962C8B-B14F-4D97-AF65-F5344CB8AC3E}">
        <p14:creationId xmlns:p14="http://schemas.microsoft.com/office/powerpoint/2010/main" val="425829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7417-08EC-B64E-A0CA-6CA31FDC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0B4D-AC10-364F-8200-D1DA7A539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1361668"/>
            <a:ext cx="7659464" cy="4815295"/>
          </a:xfrm>
        </p:spPr>
        <p:txBody>
          <a:bodyPr/>
          <a:lstStyle/>
          <a:p>
            <a:r>
              <a:rPr lang="en-US" sz="2400" dirty="0"/>
              <a:t>Jobs are periodically scheduled to run on large batches of data.</a:t>
            </a:r>
          </a:p>
          <a:p>
            <a:r>
              <a:rPr lang="en-US" sz="2400" dirty="0"/>
              <a:t>Outputs aggregated analysis.</a:t>
            </a:r>
          </a:p>
          <a:p>
            <a:r>
              <a:rPr lang="en-US" sz="2400" dirty="0"/>
              <a:t>Common for data analysts, Machine learning …</a:t>
            </a:r>
          </a:p>
          <a:p>
            <a:r>
              <a:rPr lang="en-US" sz="2400" dirty="0"/>
              <a:t>Examples – bank statements for all users at end of the month, aggregate monitoring statistics for IoT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4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823F-88F2-1142-9E44-284AF69E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Processing -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8B43-0DE4-BB4E-A83B-1D56FBEE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8637104" cy="1954288"/>
          </a:xfrm>
        </p:spPr>
        <p:txBody>
          <a:bodyPr>
            <a:normAutofit/>
          </a:bodyPr>
          <a:lstStyle/>
          <a:p>
            <a:r>
              <a:rPr lang="en-US" sz="2400" dirty="0"/>
              <a:t>Originally created by Google for parallel processing large batch jobs.</a:t>
            </a:r>
          </a:p>
          <a:p>
            <a:r>
              <a:rPr lang="en-US" sz="2400" dirty="0"/>
              <a:t>Data is split, mapping functions are applied to each subset and finally the processed outputs are combined and returned.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F8A68-DC4F-B24A-812A-EE536F0C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98" y="2941390"/>
            <a:ext cx="5497603" cy="2897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018CE-F12A-4E42-8A88-45A6339FA261}"/>
              </a:ext>
            </a:extLst>
          </p:cNvPr>
          <p:cNvSpPr txBox="1"/>
          <p:nvPr/>
        </p:nvSpPr>
        <p:spPr>
          <a:xfrm>
            <a:off x="4064893" y="5839259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45028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C85C-5428-B544-BCE7-DE4C973F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File Systems (HDFS)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0B05-CDD3-1347-A167-7476750B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8483430" cy="2235642"/>
          </a:xfrm>
        </p:spPr>
        <p:txBody>
          <a:bodyPr>
            <a:normAutofit/>
          </a:bodyPr>
          <a:lstStyle/>
          <a:p>
            <a:r>
              <a:rPr lang="en-US" sz="2400" dirty="0"/>
              <a:t>MapReduce uses HDFS to store data as blocks of flat files. MapReduce jobs and processes are mapped over the nodes, file system closely resembles the MapReduce algorithm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DB9CC-B826-0847-B1DC-75885CE4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9" y="2580146"/>
            <a:ext cx="6207996" cy="3330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E47E2-7C52-2247-B54B-7529F727D1E1}"/>
              </a:ext>
            </a:extLst>
          </p:cNvPr>
          <p:cNvSpPr txBox="1"/>
          <p:nvPr/>
        </p:nvSpPr>
        <p:spPr>
          <a:xfrm>
            <a:off x="4118368" y="5910477"/>
            <a:ext cx="6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131255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0B40-1A12-564C-BE5C-E472B84F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9741-FC48-934A-B31B-CF419E33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8" y="1361668"/>
            <a:ext cx="8387301" cy="2017090"/>
          </a:xfrm>
        </p:spPr>
        <p:txBody>
          <a:bodyPr>
            <a:normAutofit fontScale="92500"/>
          </a:bodyPr>
          <a:lstStyle/>
          <a:p>
            <a:r>
              <a:rPr lang="en-US" dirty="0"/>
              <a:t>Near real-time processing.</a:t>
            </a:r>
          </a:p>
          <a:p>
            <a:r>
              <a:rPr lang="en-US" dirty="0"/>
              <a:t>Apply lightweight functions to transform data as it arrives.</a:t>
            </a:r>
          </a:p>
          <a:p>
            <a:r>
              <a:rPr lang="en-US" dirty="0"/>
              <a:t>Spark is a common processing framework for real-real time streaming applications.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B68D-1146-B741-AF1D-ADFC909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378758"/>
            <a:ext cx="7442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5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3F3B-AFA3-6B46-9693-533CE017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 of a Smart City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A953-4FFE-8246-8E8E-CFFF805B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handle high Velocity/Volume data.</a:t>
            </a:r>
          </a:p>
          <a:p>
            <a:r>
              <a:rPr lang="en-US" dirty="0"/>
              <a:t>Efficient mechanisms for querying and processing </a:t>
            </a:r>
            <a:r>
              <a:rPr lang="en-US" dirty="0">
                <a:solidFill>
                  <a:srgbClr val="FF0000"/>
                </a:solidFill>
              </a:rPr>
              <a:t>geospatial</a:t>
            </a:r>
            <a:r>
              <a:rPr lang="en-US" dirty="0"/>
              <a:t> data.</a:t>
            </a:r>
          </a:p>
          <a:p>
            <a:r>
              <a:rPr lang="en-US" dirty="0"/>
              <a:t>Real time processing is a requirement.</a:t>
            </a:r>
          </a:p>
          <a:p>
            <a:r>
              <a:rPr lang="en-US" dirty="0"/>
              <a:t>Resilient.</a:t>
            </a:r>
          </a:p>
          <a:p>
            <a:r>
              <a:rPr lang="en-US" dirty="0"/>
              <a:t>Data has high Variety – MDS, HERE, custom data models.</a:t>
            </a:r>
          </a:p>
          <a:p>
            <a:r>
              <a:rPr lang="en-US" dirty="0"/>
              <a:t>Extendable – as new applications are added, system should be able to add new data models without taking system off-line.</a:t>
            </a:r>
          </a:p>
        </p:txBody>
      </p:sp>
    </p:spTree>
    <p:extLst>
      <p:ext uri="{BB962C8B-B14F-4D97-AF65-F5344CB8AC3E}">
        <p14:creationId xmlns:p14="http://schemas.microsoft.com/office/powerpoint/2010/main" val="403817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1C896-410E-B045-934F-75A53339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Data Storage For Smart Cities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056D1-3CA8-494F-8BC5-7ECE028A8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3F3B-AFA3-6B46-9693-533CE017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 of a Smart City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A953-4FFE-8246-8E8E-CFFF805B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handle high Velocity/Volume data.</a:t>
            </a:r>
          </a:p>
          <a:p>
            <a:r>
              <a:rPr lang="en-US" dirty="0"/>
              <a:t>Efficient mechanisms for querying and processing </a:t>
            </a:r>
            <a:r>
              <a:rPr lang="en-US" dirty="0">
                <a:solidFill>
                  <a:srgbClr val="FF0000"/>
                </a:solidFill>
              </a:rPr>
              <a:t>geospatial</a:t>
            </a:r>
            <a:r>
              <a:rPr lang="en-US" dirty="0"/>
              <a:t> data.</a:t>
            </a:r>
          </a:p>
          <a:p>
            <a:r>
              <a:rPr lang="en-US" dirty="0"/>
              <a:t>Real time processing is a requirement.</a:t>
            </a:r>
          </a:p>
          <a:p>
            <a:r>
              <a:rPr lang="en-US" dirty="0"/>
              <a:t>Resilient.</a:t>
            </a:r>
          </a:p>
          <a:p>
            <a:r>
              <a:rPr lang="en-US" dirty="0"/>
              <a:t>Data has high Variety – MDS, HERE, custom data models.</a:t>
            </a:r>
          </a:p>
          <a:p>
            <a:r>
              <a:rPr lang="en-US" dirty="0"/>
              <a:t>Extendable – as new applications are added, system should be able to add new data models without taking system off-line.</a:t>
            </a:r>
          </a:p>
        </p:txBody>
      </p:sp>
    </p:spTree>
    <p:extLst>
      <p:ext uri="{BB962C8B-B14F-4D97-AF65-F5344CB8AC3E}">
        <p14:creationId xmlns:p14="http://schemas.microsoft.com/office/powerpoint/2010/main" val="287400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F9D6B-A024-834C-8401-979329EE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Geospatial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F9DF17-BFEB-C64E-A753-89F9C44F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5408635" cy="1773417"/>
          </a:xfrm>
        </p:spPr>
        <p:txBody>
          <a:bodyPr>
            <a:normAutofit/>
          </a:bodyPr>
          <a:lstStyle/>
          <a:p>
            <a:r>
              <a:rPr lang="en-US" sz="2000" dirty="0"/>
              <a:t>Google alone generates about 25 PB of data per day, a significant portion of which is spatiotemporal (Jiang et al.)</a:t>
            </a:r>
          </a:p>
          <a:p>
            <a:r>
              <a:rPr lang="en-US" sz="2000" dirty="0"/>
              <a:t>How do we store this data and how do we efficiently retrieve 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8871C-BEEF-134D-B243-D7EF591303A9}"/>
              </a:ext>
            </a:extLst>
          </p:cNvPr>
          <p:cNvSpPr txBox="1"/>
          <p:nvPr/>
        </p:nvSpPr>
        <p:spPr>
          <a:xfrm>
            <a:off x="122478" y="5992408"/>
            <a:ext cx="6694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Jiang, </a:t>
            </a:r>
            <a:r>
              <a:rPr lang="en-US" sz="800" dirty="0" err="1"/>
              <a:t>Zhe</a:t>
            </a:r>
            <a:r>
              <a:rPr lang="en-US" sz="800" dirty="0"/>
              <a:t>, and Shashi Shekhar. “Spatial and Spatiotemporal Big Data Science.” </a:t>
            </a:r>
            <a:r>
              <a:rPr lang="en-US" sz="800" i="1" dirty="0"/>
              <a:t>Spatial Big Data Science</a:t>
            </a:r>
            <a:r>
              <a:rPr lang="en-US" sz="800" dirty="0"/>
              <a:t>, 2017, pp. 15–44., doi:10.1007/978-3-319-60195-3_2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873AAE-3953-9141-95AC-1E79FD49D637}"/>
              </a:ext>
            </a:extLst>
          </p:cNvPr>
          <p:cNvSpPr/>
          <p:nvPr/>
        </p:nvSpPr>
        <p:spPr>
          <a:xfrm>
            <a:off x="373561" y="3606688"/>
            <a:ext cx="3042879" cy="1754326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58C45-5991-1C4A-85A1-3EA5472877B4}"/>
              </a:ext>
            </a:extLst>
          </p:cNvPr>
          <p:cNvSpPr txBox="1"/>
          <p:nvPr/>
        </p:nvSpPr>
        <p:spPr>
          <a:xfrm>
            <a:off x="650400" y="3745187"/>
            <a:ext cx="248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R-tree index: efficient spatial variation of b-tree indexing. Focused on quickly finding close values in 2 dimensions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5B39E-A791-6940-BB7E-82709AE4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67" y="2806720"/>
            <a:ext cx="5228340" cy="28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1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8A41-A608-A143-9682-1A4685C7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C443-A062-AD4E-9CBD-1BEE92DBC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Smart city data is highly variable, there are many different standards (example – MDS for scooter data).</a:t>
            </a:r>
          </a:p>
          <a:p>
            <a:r>
              <a:rPr lang="en-US" dirty="0"/>
              <a:t>There are two unifying dimensions to all smart city data –Time and Space, i.e. always a timestamp and a representation of the location (geo-point, </a:t>
            </a:r>
            <a:r>
              <a:rPr lang="en-US" dirty="0" err="1"/>
              <a:t>linestring</a:t>
            </a:r>
            <a:r>
              <a:rPr lang="en-US" dirty="0"/>
              <a:t> – collection of geo-points).</a:t>
            </a:r>
          </a:p>
        </p:txBody>
      </p:sp>
    </p:spTree>
    <p:extLst>
      <p:ext uri="{BB962C8B-B14F-4D97-AF65-F5344CB8AC3E}">
        <p14:creationId xmlns:p14="http://schemas.microsoft.com/office/powerpoint/2010/main" val="354637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F1F4FE-A2FB-234C-AE27-AE5A2B68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– Standard 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CA0E5-2562-B24C-8414-315CCCA0B3C4}"/>
              </a:ext>
            </a:extLst>
          </p:cNvPr>
          <p:cNvSpPr/>
          <p:nvPr/>
        </p:nvSpPr>
        <p:spPr>
          <a:xfrm>
            <a:off x="542611" y="1637882"/>
            <a:ext cx="1256044" cy="61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Scooter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232C9-24E9-894D-B537-F994D1FD8D58}"/>
              </a:ext>
            </a:extLst>
          </p:cNvPr>
          <p:cNvSpPr/>
          <p:nvPr/>
        </p:nvSpPr>
        <p:spPr>
          <a:xfrm>
            <a:off x="542611" y="2816051"/>
            <a:ext cx="1256044" cy="61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BDE28-7EA5-754A-BDD0-FF81F6539AAD}"/>
              </a:ext>
            </a:extLst>
          </p:cNvPr>
          <p:cNvSpPr/>
          <p:nvPr/>
        </p:nvSpPr>
        <p:spPr>
          <a:xfrm>
            <a:off x="542611" y="3862754"/>
            <a:ext cx="1256044" cy="61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Emergency Responder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58698-88EE-F545-91BD-833890873F7F}"/>
              </a:ext>
            </a:extLst>
          </p:cNvPr>
          <p:cNvSpPr/>
          <p:nvPr/>
        </p:nvSpPr>
        <p:spPr>
          <a:xfrm>
            <a:off x="542611" y="4864240"/>
            <a:ext cx="1256044" cy="61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43E1E-BF82-5940-B4C9-943A1B9C2D68}"/>
              </a:ext>
            </a:extLst>
          </p:cNvPr>
          <p:cNvSpPr/>
          <p:nvPr/>
        </p:nvSpPr>
        <p:spPr>
          <a:xfrm>
            <a:off x="2863780" y="2963427"/>
            <a:ext cx="1708220" cy="8415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Processing Framework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42CF24-9B34-A14E-87A0-43BC47D58426}"/>
              </a:ext>
            </a:extLst>
          </p:cNvPr>
          <p:cNvSpPr/>
          <p:nvPr/>
        </p:nvSpPr>
        <p:spPr>
          <a:xfrm>
            <a:off x="5446205" y="2003390"/>
            <a:ext cx="1838848" cy="8398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Long-term Storage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01BB3-A58F-6B4D-ACD6-C6CCF01AABB6}"/>
              </a:ext>
            </a:extLst>
          </p:cNvPr>
          <p:cNvSpPr/>
          <p:nvPr/>
        </p:nvSpPr>
        <p:spPr>
          <a:xfrm>
            <a:off x="5446205" y="4055766"/>
            <a:ext cx="1838848" cy="8398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Processing Framework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28C801-9F85-F34A-901E-B8F1AFBC248A}"/>
              </a:ext>
            </a:extLst>
          </p:cNvPr>
          <p:cNvCxnSpPr/>
          <p:nvPr/>
        </p:nvCxnSpPr>
        <p:spPr>
          <a:xfrm>
            <a:off x="2009670" y="2250831"/>
            <a:ext cx="854110" cy="5652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B23F3E-0DB2-1A4E-8B0A-B678AA5E765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58947" y="3122525"/>
            <a:ext cx="1004833" cy="2616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01473-7C95-B043-82A8-686A576783F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98655" y="3517687"/>
            <a:ext cx="1004833" cy="6515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48D925-A42E-0A44-9A19-A549BD1FE51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798655" y="3862754"/>
            <a:ext cx="1215012" cy="13079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3E5477-E4B1-CD44-9DB3-E3809822ED8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572000" y="2423327"/>
            <a:ext cx="874205" cy="9608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BAA048-2961-5D43-9BD0-25DF093F93B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72000" y="3384202"/>
            <a:ext cx="874205" cy="10915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C57AD16-2F7E-1A46-9171-86C1F3F6CC6C}"/>
              </a:ext>
            </a:extLst>
          </p:cNvPr>
          <p:cNvSpPr/>
          <p:nvPr/>
        </p:nvSpPr>
        <p:spPr>
          <a:xfrm>
            <a:off x="3013666" y="5062738"/>
            <a:ext cx="4548375" cy="1161182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E40EF1-5F16-774F-A564-D3FF3EA8FFE3}"/>
              </a:ext>
            </a:extLst>
          </p:cNvPr>
          <p:cNvSpPr txBox="1"/>
          <p:nvPr/>
        </p:nvSpPr>
        <p:spPr>
          <a:xfrm>
            <a:off x="3054699" y="5062738"/>
            <a:ext cx="506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moving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managing multiple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optimized for geospatial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extensible.</a:t>
            </a:r>
          </a:p>
        </p:txBody>
      </p:sp>
    </p:spTree>
    <p:extLst>
      <p:ext uri="{BB962C8B-B14F-4D97-AF65-F5344CB8AC3E}">
        <p14:creationId xmlns:p14="http://schemas.microsoft.com/office/powerpoint/2010/main" val="2851063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4AF6-578A-F043-A76E-639D3DD9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77DA9-8578-0A4A-889F-529B23AF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8637104" cy="2428012"/>
          </a:xfrm>
        </p:spPr>
        <p:txBody>
          <a:bodyPr/>
          <a:lstStyle/>
          <a:p>
            <a:r>
              <a:rPr lang="en-US" sz="2400" dirty="0"/>
              <a:t>To keep nodes of a database in sync, a write-ahead-log is often used. The master writes data first to a log and the log is shared between systems.</a:t>
            </a:r>
          </a:p>
          <a:p>
            <a:r>
              <a:rPr lang="en-US" sz="2400" dirty="0"/>
              <a:t>Current smart client – dumb broker systems can store messages in a log structure.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D011C0-C1C1-8D42-91D0-24CF33804BC6}"/>
              </a:ext>
            </a:extLst>
          </p:cNvPr>
          <p:cNvSpPr/>
          <p:nvPr/>
        </p:nvSpPr>
        <p:spPr>
          <a:xfrm>
            <a:off x="2181317" y="3560411"/>
            <a:ext cx="4854703" cy="2246769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61543-5D01-7D44-9BF4-EF81E0005FC7}"/>
              </a:ext>
            </a:extLst>
          </p:cNvPr>
          <p:cNvSpPr txBox="1"/>
          <p:nvPr/>
        </p:nvSpPr>
        <p:spPr>
          <a:xfrm>
            <a:off x="2428399" y="3560412"/>
            <a:ext cx="4607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center our system around a distributed log structure. Each data source produces “messages” that are stored indefinitely in the log.</a:t>
            </a:r>
          </a:p>
        </p:txBody>
      </p:sp>
    </p:spTree>
    <p:extLst>
      <p:ext uri="{BB962C8B-B14F-4D97-AF65-F5344CB8AC3E}">
        <p14:creationId xmlns:p14="http://schemas.microsoft.com/office/powerpoint/2010/main" val="357413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6F5-A3D1-3E40-9972-E339A4C8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Structured and Unstructured Views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CE9020-14C3-9E49-A80E-9E54A003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03" y="2133600"/>
            <a:ext cx="6255339" cy="34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15E11-9031-ED41-8583-BF6C13AC8387}"/>
              </a:ext>
            </a:extLst>
          </p:cNvPr>
          <p:cNvSpPr txBox="1"/>
          <p:nvPr/>
        </p:nvSpPr>
        <p:spPr>
          <a:xfrm>
            <a:off x="1727200" y="1473200"/>
            <a:ext cx="67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flow: Data sources -&gt; Pulsar ledger -&gt; Structured Data Views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616852-5938-404F-B8A1-946BC35E134F}"/>
              </a:ext>
            </a:extLst>
          </p:cNvPr>
          <p:cNvSpPr/>
          <p:nvPr/>
        </p:nvSpPr>
        <p:spPr>
          <a:xfrm>
            <a:off x="744359" y="4461807"/>
            <a:ext cx="1285408" cy="618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1B85F9-9933-2D45-AB7C-1D28AC75D7FD}"/>
              </a:ext>
            </a:extLst>
          </p:cNvPr>
          <p:cNvCxnSpPr/>
          <p:nvPr/>
        </p:nvCxnSpPr>
        <p:spPr>
          <a:xfrm>
            <a:off x="2188224" y="4771231"/>
            <a:ext cx="6129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1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30A2-7550-B64E-9308-B63A19BE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Pulsar – Real-Time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FFBA-94F2-E148-BA82-F04C84E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8560021" cy="2067331"/>
          </a:xfrm>
        </p:spPr>
        <p:txBody>
          <a:bodyPr>
            <a:noAutofit/>
          </a:bodyPr>
          <a:lstStyle/>
          <a:p>
            <a:r>
              <a:rPr lang="en-US" dirty="0"/>
              <a:t>Messaging falls typically falls into one of two categories – </a:t>
            </a:r>
            <a:r>
              <a:rPr lang="en-US" dirty="0">
                <a:solidFill>
                  <a:srgbClr val="FF0000"/>
                </a:solidFill>
              </a:rPr>
              <a:t>Queuing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Streaming</a:t>
            </a:r>
          </a:p>
          <a:p>
            <a:r>
              <a:rPr lang="en-US" dirty="0"/>
              <a:t>Queuing: unordered or shared messaging, store data in a queue/log/ledger structure -&gt; multiple clients can connect.</a:t>
            </a:r>
          </a:p>
          <a:p>
            <a:r>
              <a:rPr lang="en-US" dirty="0"/>
              <a:t>Streaming: exclusive messaging. As messages are received only one consumer of messages.</a:t>
            </a:r>
          </a:p>
        </p:txBody>
      </p:sp>
    </p:spTree>
    <p:extLst>
      <p:ext uri="{BB962C8B-B14F-4D97-AF65-F5344CB8AC3E}">
        <p14:creationId xmlns:p14="http://schemas.microsoft.com/office/powerpoint/2010/main" val="1746805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23F5-666B-F443-94B8-EBE657A3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Pulsar – Stream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7D60-A1F6-4942-A7CC-6D01BDC4A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8637103" cy="180447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Smart broker/dumb client -&gt; the broker (Pulsar) manages client state (i.e. who has received messages, and where client is in the log)</a:t>
            </a:r>
          </a:p>
          <a:p>
            <a:r>
              <a:rPr lang="en-US" dirty="0"/>
              <a:t>Useful for applying lightweight functions to transform data in real time and deliver messages to downstream data stores and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62DD-E4E5-744D-809E-1F9A6430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3166145"/>
            <a:ext cx="7599680" cy="27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09E1-C778-7641-B080-DE942ACA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Pulsar – Queue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B342-BD7A-C644-8040-2EF8264F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8637104" cy="2316029"/>
          </a:xfrm>
        </p:spPr>
        <p:txBody>
          <a:bodyPr/>
          <a:lstStyle/>
          <a:p>
            <a:r>
              <a:rPr lang="en-US" dirty="0"/>
              <a:t>Dumb broker/smart client -&gt; client responsible for maintaining state. Data is stored in a queue/log/ledger structure.</a:t>
            </a:r>
          </a:p>
          <a:p>
            <a:r>
              <a:rPr lang="en-US" dirty="0"/>
              <a:t>Multiple downstream clients can connect.</a:t>
            </a:r>
          </a:p>
          <a:p>
            <a:r>
              <a:rPr lang="en-US" dirty="0"/>
              <a:t>Same message can go to multiple consumers.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D538C-D7C3-854A-8455-CD64FE2B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51" y="3511144"/>
            <a:ext cx="6541477" cy="27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4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16121E-FE41-4F4A-9F7C-72F74B8C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83691-5D45-3644-B1CA-E620A20DC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12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4D2B-F9F3-7443-96F2-A2972C1E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Pulsar – Queue Messaging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1159A2-E25B-134F-BE20-58C15ED3F6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29" y="3235570"/>
            <a:ext cx="5652510" cy="28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F87FB-9AE6-3B4F-A82D-445259E9FAB8}"/>
              </a:ext>
            </a:extLst>
          </p:cNvPr>
          <p:cNvSpPr txBox="1"/>
          <p:nvPr/>
        </p:nvSpPr>
        <p:spPr>
          <a:xfrm>
            <a:off x="492370" y="1376623"/>
            <a:ext cx="7084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Readers: smart client API where client maintains state by storing current location in the ledger.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Ledgers are ordered by time, therefore readers can specify what data they want.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– can come and go as needed for each downstream application or structured data view, </a:t>
            </a:r>
            <a:r>
              <a:rPr lang="en-US" dirty="0">
                <a:solidFill>
                  <a:srgbClr val="FF0000"/>
                </a:solidFill>
              </a:rPr>
              <a:t>extensible</a:t>
            </a:r>
          </a:p>
        </p:txBody>
      </p:sp>
    </p:spTree>
    <p:extLst>
      <p:ext uri="{BB962C8B-B14F-4D97-AF65-F5344CB8AC3E}">
        <p14:creationId xmlns:p14="http://schemas.microsoft.com/office/powerpoint/2010/main" val="114138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EF1B-E893-2D46-9975-0D4DEFF9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Pulsar – Distributed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687-05BB-2E4D-9A9B-BF367733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54055"/>
            <a:ext cx="8753061" cy="2026449"/>
          </a:xfrm>
        </p:spPr>
        <p:txBody>
          <a:bodyPr>
            <a:normAutofit/>
          </a:bodyPr>
          <a:lstStyle/>
          <a:p>
            <a:r>
              <a:rPr lang="en-US" sz="2000" dirty="0"/>
              <a:t>We use Readers to provide easy extensibility, but how do we handle the high volume requirement of smart city data?</a:t>
            </a:r>
          </a:p>
          <a:p>
            <a:r>
              <a:rPr lang="en-US" sz="2000" dirty="0"/>
              <a:t>Unlike Kafka, Pulsar allows ledgers to be distributed.</a:t>
            </a:r>
          </a:p>
          <a:p>
            <a:r>
              <a:rPr lang="en-US" sz="2000" dirty="0"/>
              <a:t>Each topic can be partitioned.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A3E825-D667-F14D-8785-2AB27AA51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85" y="2774113"/>
            <a:ext cx="5974715" cy="34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22EFD-5179-434D-8329-792D19284B74}"/>
              </a:ext>
            </a:extLst>
          </p:cNvPr>
          <p:cNvSpPr/>
          <p:nvPr/>
        </p:nvSpPr>
        <p:spPr>
          <a:xfrm>
            <a:off x="432079" y="5124659"/>
            <a:ext cx="1587640" cy="6732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 Bookkeeper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E70306-1FCA-3646-BB41-BDBF98F4E92E}"/>
              </a:ext>
            </a:extLst>
          </p:cNvPr>
          <p:cNvCxnSpPr/>
          <p:nvPr/>
        </p:nvCxnSpPr>
        <p:spPr>
          <a:xfrm>
            <a:off x="2230734" y="5461279"/>
            <a:ext cx="93855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31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CC13-4B19-408D-88A0-BCB05AD4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Zookeeper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439B1-CAC5-4D4D-8597-FCF004E8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One of things that is difficult in distributed system is maintaining coordination across the distributed application components. </a:t>
            </a:r>
          </a:p>
          <a:p>
            <a:r>
              <a:rPr lang="en-US" dirty="0">
                <a:cs typeface="Calibri"/>
              </a:rPr>
              <a:t>For example, the brokers in the pulsar cluster.</a:t>
            </a:r>
          </a:p>
        </p:txBody>
      </p:sp>
      <p:pic>
        <p:nvPicPr>
          <p:cNvPr id="5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C68DF8-27F8-43C5-95AD-076D39A43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55" y="3394384"/>
            <a:ext cx="4899245" cy="28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328C1-646E-4FD7-81A3-B3BC5D57BC7E}"/>
              </a:ext>
            </a:extLst>
          </p:cNvPr>
          <p:cNvSpPr txBox="1"/>
          <p:nvPr/>
        </p:nvSpPr>
        <p:spPr>
          <a:xfrm>
            <a:off x="434189" y="3480521"/>
            <a:ext cx="3873695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/>
              </a:rPr>
              <a:t>Zookeeper- “A centralized service for maintaining configuration </a:t>
            </a:r>
            <a:endParaRPr lang="en-US" sz="2000">
              <a:latin typeface="Arial"/>
              <a:cs typeface="Arial"/>
            </a:endParaRPr>
          </a:p>
          <a:p>
            <a:pPr algn="ctr"/>
            <a:endParaRPr lang="en-US" sz="1200" dirty="0">
              <a:cs typeface="Calibri"/>
            </a:endParaRPr>
          </a:p>
          <a:p>
            <a:pPr algn="ctr"/>
            <a:r>
              <a:rPr lang="en-US" sz="2000" dirty="0">
                <a:latin typeface="Arial"/>
              </a:rPr>
              <a:t>information, naming, providing distributed </a:t>
            </a:r>
            <a:endParaRPr lang="en-US" sz="2000">
              <a:latin typeface="Arial"/>
              <a:cs typeface="Arial"/>
            </a:endParaRPr>
          </a:p>
          <a:p>
            <a:pPr algn="ctr"/>
            <a:endParaRPr lang="en-US" sz="1200" dirty="0">
              <a:cs typeface="Calibri"/>
            </a:endParaRPr>
          </a:p>
          <a:p>
            <a:pPr algn="ctr"/>
            <a:r>
              <a:rPr lang="en-US" sz="2000" dirty="0">
                <a:latin typeface="Arial"/>
              </a:rPr>
              <a:t>synchronization, and providing group services.”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006E-1F11-40FE-ABED-9934E5CF7A6B}"/>
              </a:ext>
            </a:extLst>
          </p:cNvPr>
          <p:cNvSpPr txBox="1"/>
          <p:nvPr/>
        </p:nvSpPr>
        <p:spPr>
          <a:xfrm>
            <a:off x="6159795" y="29966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ea typeface="+mn-lt"/>
                <a:cs typeface="+mn-lt"/>
                <a:hlinkClick r:id="rId3"/>
              </a:rPr>
              <a:t>https://www.usenix.org/legacy/event/usenix10/tech/full_papers/Hunt.pdf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59431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CC3F00-8A6E-40A3-8A0F-C87E3D38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81" y="2313029"/>
            <a:ext cx="5787828" cy="3860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BC18F-A485-4E91-9FED-1791BE5E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cs typeface="Calibri Light"/>
              </a:rPr>
              <a:t>Zookeper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E613-4765-4ACB-948E-D788BA1D7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ZooKeeper</a:t>
            </a:r>
            <a:r>
              <a:rPr lang="en-US" dirty="0">
                <a:ea typeface="+mn-lt"/>
                <a:cs typeface="+mn-lt"/>
              </a:rPr>
              <a:t> provides to its clients the abstraction of a set of data nodes (</a:t>
            </a:r>
            <a:r>
              <a:rPr lang="en-US" i="1" dirty="0" err="1">
                <a:ea typeface="+mn-lt"/>
                <a:cs typeface="+mn-lt"/>
              </a:rPr>
              <a:t>znodes</a:t>
            </a:r>
            <a:r>
              <a:rPr lang="en-US" dirty="0">
                <a:ea typeface="+mn-lt"/>
                <a:cs typeface="+mn-lt"/>
              </a:rPr>
              <a:t>), organized according to a hierarchical name space.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23257-AA1A-43BE-910F-0204C2386E31}"/>
              </a:ext>
            </a:extLst>
          </p:cNvPr>
          <p:cNvSpPr txBox="1"/>
          <p:nvPr/>
        </p:nvSpPr>
        <p:spPr>
          <a:xfrm>
            <a:off x="479210" y="2740199"/>
            <a:ext cx="3263427" cy="3154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ZNODES - </a:t>
            </a:r>
            <a:r>
              <a:rPr lang="en-US" dirty="0">
                <a:latin typeface="Arial"/>
              </a:rPr>
              <a:t>An in-memory data node in the </a:t>
            </a:r>
            <a:r>
              <a:rPr lang="en-US" dirty="0" err="1">
                <a:latin typeface="Arial"/>
              </a:rPr>
              <a:t>ZooKeeper</a:t>
            </a:r>
            <a:r>
              <a:rPr lang="en-US" dirty="0">
                <a:latin typeface="Arial"/>
              </a:rPr>
              <a:t> data, which is organized in a hierarchical namespace referred to as the data tree.</a:t>
            </a:r>
            <a:endParaRPr lang="en-US" dirty="0"/>
          </a:p>
          <a:p>
            <a:endParaRPr lang="en-US" sz="1400" b="1" dirty="0">
              <a:latin typeface="Arial"/>
            </a:endParaRPr>
          </a:p>
          <a:p>
            <a:r>
              <a:rPr lang="en-US" sz="1400" b="1" dirty="0">
                <a:latin typeface="Arial"/>
              </a:rPr>
              <a:t>Regular:</a:t>
            </a:r>
            <a:r>
              <a:rPr lang="en-US" sz="1400" dirty="0">
                <a:latin typeface="Arial"/>
              </a:rPr>
              <a:t> Clients create and delete them explicitly.</a:t>
            </a:r>
            <a:endParaRPr lang="en-US" sz="1400">
              <a:latin typeface="Arial"/>
              <a:cs typeface="Arial"/>
            </a:endParaRPr>
          </a:p>
          <a:p>
            <a:endParaRPr lang="en-US" sz="1100"/>
          </a:p>
          <a:p>
            <a:r>
              <a:rPr lang="en-US" sz="1400" b="1" dirty="0">
                <a:latin typeface="Arial"/>
              </a:rPr>
              <a:t>Ephemeral</a:t>
            </a:r>
            <a:r>
              <a:rPr lang="en-US" sz="1400" dirty="0">
                <a:latin typeface="Arial"/>
              </a:rPr>
              <a:t>: Allow system to remove them automatically when the session that creates them terminates (deliberately or due to a failure).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7729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B91D-883E-4395-A45B-ECD35972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Zookeeper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B0C16-99C6-4469-876E-3B32C45A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Clients get </a:t>
            </a:r>
            <a:r>
              <a:rPr lang="en-US" dirty="0" err="1">
                <a:ea typeface="+mn-lt"/>
                <a:cs typeface="+mn-lt"/>
              </a:rPr>
              <a:t>znodes</a:t>
            </a:r>
            <a:r>
              <a:rPr lang="en-US" dirty="0">
                <a:ea typeface="+mn-lt"/>
                <a:cs typeface="+mn-lt"/>
              </a:rPr>
              <a:t> from </a:t>
            </a:r>
            <a:r>
              <a:rPr lang="en-US" dirty="0" err="1">
                <a:ea typeface="+mn-lt"/>
                <a:cs typeface="+mn-lt"/>
              </a:rPr>
              <a:t>ZooKeeper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Clients establish a session to </a:t>
            </a:r>
            <a:r>
              <a:rPr lang="en-US" dirty="0" err="1">
                <a:ea typeface="+mn-lt"/>
                <a:cs typeface="+mn-lt"/>
              </a:rPr>
              <a:t>ZooKeeper</a:t>
            </a:r>
            <a:r>
              <a:rPr lang="en-US" dirty="0">
                <a:ea typeface="+mn-lt"/>
                <a:cs typeface="+mn-lt"/>
              </a:rPr>
              <a:t> and obtain a session handle through which they issue requests.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Clients send request to </a:t>
            </a:r>
            <a:r>
              <a:rPr lang="en-US" dirty="0" err="1">
                <a:ea typeface="+mn-lt"/>
                <a:cs typeface="+mn-lt"/>
              </a:rPr>
              <a:t>ZooKeeper</a:t>
            </a:r>
            <a:r>
              <a:rPr lang="en-US" dirty="0">
                <a:ea typeface="+mn-lt"/>
                <a:cs typeface="+mn-lt"/>
              </a:rPr>
              <a:t> by manipulate </a:t>
            </a:r>
            <a:r>
              <a:rPr lang="en-US" dirty="0" err="1">
                <a:ea typeface="+mn-lt"/>
                <a:cs typeface="+mn-lt"/>
              </a:rPr>
              <a:t>znodes</a:t>
            </a:r>
            <a:r>
              <a:rPr lang="en-US" dirty="0">
                <a:ea typeface="+mn-lt"/>
                <a:cs typeface="+mn-lt"/>
              </a:rPr>
              <a:t> through the </a:t>
            </a:r>
            <a:r>
              <a:rPr lang="en-US" dirty="0" err="1">
                <a:ea typeface="+mn-lt"/>
                <a:cs typeface="+mn-lt"/>
              </a:rPr>
              <a:t>ZooKeeper</a:t>
            </a:r>
            <a:r>
              <a:rPr lang="en-US" dirty="0">
                <a:ea typeface="+mn-lt"/>
                <a:cs typeface="+mn-lt"/>
              </a:rPr>
              <a:t> API.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zookeeper ensures that </a:t>
            </a:r>
            <a:r>
              <a:rPr lang="en-US" dirty="0" err="1">
                <a:cs typeface="Calibri"/>
              </a:rPr>
              <a:t>Znodes</a:t>
            </a:r>
            <a:r>
              <a:rPr lang="en-US" dirty="0">
                <a:cs typeface="Calibri"/>
              </a:rPr>
              <a:t> are distributed and copied to multiple nodes. If a leader (the server fails), </a:t>
            </a:r>
            <a:r>
              <a:rPr lang="en-US" dirty="0" err="1">
                <a:cs typeface="Calibri"/>
              </a:rPr>
              <a:t>znode</a:t>
            </a:r>
            <a:r>
              <a:rPr lang="en-US" dirty="0">
                <a:cs typeface="Calibri"/>
              </a:rPr>
              <a:t> information can be queried from other location.</a:t>
            </a:r>
          </a:p>
          <a:p>
            <a:r>
              <a:rPr lang="en-US" dirty="0">
                <a:cs typeface="Calibri"/>
              </a:rPr>
              <a:t>Thus, all distributed processes like pulsar brokers can coordinate through this short-term data-store.</a:t>
            </a:r>
          </a:p>
          <a:p>
            <a:r>
              <a:rPr lang="en-US" dirty="0">
                <a:cs typeface="Calibri"/>
              </a:rPr>
              <a:t>We will discuss zookeeper much more in detail later in the class.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64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73E6-D72D-944B-B005-ADF3D9B9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Apache Pulsar – Coordination and Resiliency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F1FCE-CF3F-564B-95CD-DB4919164F59}"/>
              </a:ext>
            </a:extLst>
          </p:cNvPr>
          <p:cNvSpPr txBox="1"/>
          <p:nvPr/>
        </p:nvSpPr>
        <p:spPr>
          <a:xfrm>
            <a:off x="238539" y="1433959"/>
            <a:ext cx="8637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Pulsar is therefore a cluster of machines, how is state maintained?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Apache Zookeeper maintains state through heartbeats.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Processing and storage nodes register services with Zookeeper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C98A1-E360-F747-A46E-F8EA519A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54" y="2753360"/>
            <a:ext cx="5650485" cy="31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9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3C96-0179-BE40-93A6-8E2A5327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Smart City Data Store With Pulsar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3B2E-0DD5-6C40-AD9E-5AFBDB84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data source (MDS-scooters, traffic </a:t>
            </a:r>
            <a:r>
              <a:rPr lang="en-US" dirty="0" err="1"/>
              <a:t>ect</a:t>
            </a:r>
            <a:r>
              <a:rPr lang="en-US" dirty="0"/>
              <a:t>.) is assigned a topic 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MDS.Bird.Raw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FF0000"/>
                </a:solidFill>
              </a:rPr>
              <a:t>Stream processing </a:t>
            </a:r>
            <a:r>
              <a:rPr lang="en-US" dirty="0"/>
              <a:t>– lightweight functions can register at a topic and transform messages into a new topic 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MDS.Bird.Transformed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Queuing</a:t>
            </a:r>
            <a:r>
              <a:rPr lang="en-US" dirty="0"/>
              <a:t> - each topic is persisted indefinitely – new downstream applications can come and go by attaching Readers to various topics.</a:t>
            </a:r>
          </a:p>
        </p:txBody>
      </p:sp>
    </p:spTree>
    <p:extLst>
      <p:ext uri="{BB962C8B-B14F-4D97-AF65-F5344CB8AC3E}">
        <p14:creationId xmlns:p14="http://schemas.microsoft.com/office/powerpoint/2010/main" val="2037972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4C0F-256D-204A-93F7-7840E4BA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3571-D99F-6B42-9812-40912F6AD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4242021" cy="4815295"/>
          </a:xfrm>
        </p:spPr>
        <p:txBody>
          <a:bodyPr>
            <a:normAutofit/>
          </a:bodyPr>
          <a:lstStyle/>
          <a:p>
            <a:r>
              <a:rPr lang="en-US" sz="2000" dirty="0"/>
              <a:t>Traffic information streamed in real time.</a:t>
            </a:r>
          </a:p>
          <a:p>
            <a:r>
              <a:rPr lang="en-US" sz="2000" dirty="0"/>
              <a:t>Function is applied to raw data stream, transforms messages into a format compatible with downstream structured data view (MongoDB).</a:t>
            </a:r>
          </a:p>
          <a:p>
            <a:r>
              <a:rPr lang="en-US" sz="2000" dirty="0"/>
              <a:t>Visualization application (Uber Kepler) periodically queries MongoDB – in this case our application is a form of batch processing.</a:t>
            </a:r>
          </a:p>
          <a:p>
            <a:r>
              <a:rPr lang="en-US" sz="2000" dirty="0"/>
              <a:t>Aggregate traffic times are processed and visualized.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89C20-2521-CA4E-926D-81EB126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368" y="2077720"/>
            <a:ext cx="4359632" cy="31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41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BAFB-4E39-AD4B-BB97-F3A06822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B228-2352-534C-8212-47DD5FB8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Nodes</a:t>
            </a:r>
          </a:p>
          <a:p>
            <a:r>
              <a:rPr lang="en-US" dirty="0"/>
              <a:t>Hardware: 1 CPU, 8 GB Ram, 100 </a:t>
            </a:r>
            <a:r>
              <a:rPr lang="en-US" dirty="0" err="1"/>
              <a:t>GiB</a:t>
            </a:r>
            <a:r>
              <a:rPr lang="en-US" dirty="0"/>
              <a:t> Volume Storage</a:t>
            </a:r>
          </a:p>
          <a:p>
            <a:r>
              <a:rPr lang="en-US" dirty="0"/>
              <a:t>Hosted in ISIS OpenStack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Ubuntu 18.04</a:t>
            </a:r>
          </a:p>
          <a:p>
            <a:pPr lvl="1"/>
            <a:r>
              <a:rPr lang="en-US" dirty="0"/>
              <a:t>Each node has 1 Zookeeper instance, 1 Bookkeeper instance (for ledger) and 1 broker instance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93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1835-21AD-8F41-B988-31578F9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Resiliency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76B9-6ADC-C44A-A351-AACF20C0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4698227"/>
            <a:ext cx="7431526" cy="7981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3E2D4-4761-7F48-8237-F41C665A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8637102" cy="31198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Figure: Zookeeper stores meta information for all services. So we will connect to the Zookeeper command line and monitor the services as we…</a:t>
            </a:r>
          </a:p>
          <a:p>
            <a:pPr lvl="1"/>
            <a:r>
              <a:rPr lang="en-US" dirty="0"/>
              <a:t>Kill the Zookeeper leader – we expect one of the followers to become leader.</a:t>
            </a:r>
          </a:p>
          <a:p>
            <a:pPr lvl="1"/>
            <a:r>
              <a:rPr lang="en-US" dirty="0"/>
              <a:t>Kill a broker – we expect Zookeeper to recognize the missing service and move processing to another broker.</a:t>
            </a:r>
          </a:p>
          <a:p>
            <a:r>
              <a:rPr lang="en-US" dirty="0"/>
              <a:t>Zookeeper, Bookkeeper and Brokers are all implemented with </a:t>
            </a:r>
            <a:r>
              <a:rPr lang="en-US" dirty="0" err="1"/>
              <a:t>systemd</a:t>
            </a:r>
            <a:r>
              <a:rPr lang="en-US" dirty="0"/>
              <a:t>, so we will use </a:t>
            </a:r>
            <a:r>
              <a:rPr lang="en-US" dirty="0" err="1"/>
              <a:t>systemctl</a:t>
            </a:r>
            <a:r>
              <a:rPr lang="en-US" dirty="0"/>
              <a:t> to </a:t>
            </a:r>
            <a:r>
              <a:rPr lang="en-US"/>
              <a:t>stop the services.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5EC34-EFAE-2446-ABA2-EA44524DC198}"/>
              </a:ext>
            </a:extLst>
          </p:cNvPr>
          <p:cNvSpPr txBox="1"/>
          <p:nvPr/>
        </p:nvSpPr>
        <p:spPr>
          <a:xfrm>
            <a:off x="701040" y="5496331"/>
            <a:ext cx="25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Zookeeper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4351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D8248-3EF9-864E-9776-F2169720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Client-Server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37470B-92B2-6742-8FF9-E69152AD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User triggers communication with server through web browser – makes a </a:t>
            </a:r>
            <a:r>
              <a:rPr lang="en-US" b="1" dirty="0">
                <a:solidFill>
                  <a:srgbClr val="FF0000"/>
                </a:solidFill>
              </a:rPr>
              <a:t>request.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 includes multiple processes awaiting requests. When request is received – routes the request to resource/application logic to process request.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logic communicates with data model to query, access or update data as needed.</a:t>
            </a:r>
          </a:p>
        </p:txBody>
      </p:sp>
    </p:spTree>
    <p:extLst>
      <p:ext uri="{BB962C8B-B14F-4D97-AF65-F5344CB8AC3E}">
        <p14:creationId xmlns:p14="http://schemas.microsoft.com/office/powerpoint/2010/main" val="376163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2E71-3562-A142-A9AD-D05AB812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Resiliency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12BA-0C57-464B-BCFA-7B6B7D62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3060564"/>
            <a:ext cx="4210260" cy="2511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B1CD4-CBAE-6C43-9ACB-3BD5A1FC50C1}"/>
              </a:ext>
            </a:extLst>
          </p:cNvPr>
          <p:cNvSpPr txBox="1"/>
          <p:nvPr/>
        </p:nvSpPr>
        <p:spPr>
          <a:xfrm>
            <a:off x="331595" y="1492668"/>
            <a:ext cx="6893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traffic data is being collected in the cluster. A Reader was attached to the traffic topic and is dumping the data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we have two ways to verify our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Zookeeper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Visually watch MongoDB to ensure data collection continues.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2E8A9-F41E-3D48-A0B0-2556F454B51C}"/>
              </a:ext>
            </a:extLst>
          </p:cNvPr>
          <p:cNvSpPr txBox="1"/>
          <p:nvPr/>
        </p:nvSpPr>
        <p:spPr>
          <a:xfrm>
            <a:off x="673239" y="5662276"/>
            <a:ext cx="23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Zookeeper Verification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0FFD22-1647-BC49-AF82-9A79CC536095}"/>
              </a:ext>
            </a:extLst>
          </p:cNvPr>
          <p:cNvCxnSpPr/>
          <p:nvPr/>
        </p:nvCxnSpPr>
        <p:spPr>
          <a:xfrm flipH="1">
            <a:off x="1069639" y="5104562"/>
            <a:ext cx="753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16B40-132C-CF48-9C63-E8632C2A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51" y="2969996"/>
            <a:ext cx="2053425" cy="2931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3BF78-3AD2-D640-8A17-544DF3911F71}"/>
              </a:ext>
            </a:extLst>
          </p:cNvPr>
          <p:cNvSpPr txBox="1"/>
          <p:nvPr/>
        </p:nvSpPr>
        <p:spPr>
          <a:xfrm>
            <a:off x="6074736" y="5940886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5002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F468-1BFE-3347-8095-40E02A27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C6A70-5A97-1341-81D6-08655200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96" y="1346617"/>
            <a:ext cx="6169378" cy="4627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8F3F6-19D0-6941-AEFA-613B1A8064C5}"/>
              </a:ext>
            </a:extLst>
          </p:cNvPr>
          <p:cNvSpPr txBox="1"/>
          <p:nvPr/>
        </p:nvSpPr>
        <p:spPr>
          <a:xfrm>
            <a:off x="341418" y="5973651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https://en.wikipedia.org/wiki/LAMP_(software_bundle)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6821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2873-5C70-2F43-B80C-79177842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2407-8201-3344-997D-E4723421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9"/>
            <a:ext cx="4680702" cy="2724194"/>
          </a:xfrm>
        </p:spPr>
        <p:txBody>
          <a:bodyPr>
            <a:normAutofit/>
          </a:bodyPr>
          <a:lstStyle/>
          <a:p>
            <a:r>
              <a:rPr lang="en-US" sz="2400" dirty="0"/>
              <a:t>Financial applications - User x needs to access very specific data related to that person.</a:t>
            </a:r>
          </a:p>
          <a:p>
            <a:r>
              <a:rPr lang="en-US" sz="2400" dirty="0"/>
              <a:t>Twitter – request stream from person y, need to find specific data (tweets) tagged for that person.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FC12B-1540-3D46-9479-7827C1016AF1}"/>
              </a:ext>
            </a:extLst>
          </p:cNvPr>
          <p:cNvSpPr/>
          <p:nvPr/>
        </p:nvSpPr>
        <p:spPr>
          <a:xfrm>
            <a:off x="6898510" y="1770927"/>
            <a:ext cx="1782503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D0EBD-C9EA-1248-AA68-A019B279C0B7}"/>
              </a:ext>
            </a:extLst>
          </p:cNvPr>
          <p:cNvSpPr/>
          <p:nvPr/>
        </p:nvSpPr>
        <p:spPr>
          <a:xfrm>
            <a:off x="6898510" y="229178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15EF64-A2BC-0049-99A1-7E547264FC6E}"/>
              </a:ext>
            </a:extLst>
          </p:cNvPr>
          <p:cNvSpPr/>
          <p:nvPr/>
        </p:nvSpPr>
        <p:spPr>
          <a:xfrm>
            <a:off x="6898510" y="281264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D48ED-216A-244E-9721-E5B853D4DBBF}"/>
              </a:ext>
            </a:extLst>
          </p:cNvPr>
          <p:cNvSpPr/>
          <p:nvPr/>
        </p:nvSpPr>
        <p:spPr>
          <a:xfrm>
            <a:off x="6898510" y="333350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4ED2C9-6CC1-174E-BDCE-A9DAABD671B8}"/>
              </a:ext>
            </a:extLst>
          </p:cNvPr>
          <p:cNvSpPr/>
          <p:nvPr/>
        </p:nvSpPr>
        <p:spPr>
          <a:xfrm>
            <a:off x="6898508" y="3854367"/>
            <a:ext cx="1782505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AFE51-5231-074F-9333-62CFC74C5277}"/>
              </a:ext>
            </a:extLst>
          </p:cNvPr>
          <p:cNvSpPr/>
          <p:nvPr/>
        </p:nvSpPr>
        <p:spPr>
          <a:xfrm>
            <a:off x="6898508" y="437522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8330-6F4C-8448-ADD6-5DBBFB79D02E}"/>
              </a:ext>
            </a:extLst>
          </p:cNvPr>
          <p:cNvSpPr/>
          <p:nvPr/>
        </p:nvSpPr>
        <p:spPr>
          <a:xfrm>
            <a:off x="6898508" y="489608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6EF3E-B124-024A-947C-58AD32BE5560}"/>
              </a:ext>
            </a:extLst>
          </p:cNvPr>
          <p:cNvSpPr/>
          <p:nvPr/>
        </p:nvSpPr>
        <p:spPr>
          <a:xfrm>
            <a:off x="6898508" y="541694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659299-8CF9-0645-8FED-AC59094E3A00}"/>
              </a:ext>
            </a:extLst>
          </p:cNvPr>
          <p:cNvCxnSpPr/>
          <p:nvPr/>
        </p:nvCxnSpPr>
        <p:spPr>
          <a:xfrm>
            <a:off x="5926238" y="3614195"/>
            <a:ext cx="844949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B464BF4-5190-4742-BDA4-5F612CA71654}"/>
              </a:ext>
            </a:extLst>
          </p:cNvPr>
          <p:cNvSpPr/>
          <p:nvPr/>
        </p:nvSpPr>
        <p:spPr>
          <a:xfrm>
            <a:off x="937549" y="4247909"/>
            <a:ext cx="4404593" cy="1689898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EE857-60AB-EB4D-9641-C7CBF557C341}"/>
              </a:ext>
            </a:extLst>
          </p:cNvPr>
          <p:cNvSpPr txBox="1"/>
          <p:nvPr/>
        </p:nvSpPr>
        <p:spPr>
          <a:xfrm>
            <a:off x="1093381" y="4236331"/>
            <a:ext cx="440459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Question: How do we efficiently find record 4 in a data store of millions of records?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02C6-D8FA-8D4A-A5FD-8E81FC7F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Databases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DE0D-1B81-3B48-8A1D-7BF44792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5143689" cy="4815295"/>
          </a:xfrm>
        </p:spPr>
        <p:txBody>
          <a:bodyPr/>
          <a:lstStyle/>
          <a:p>
            <a:r>
              <a:rPr lang="en-US" dirty="0"/>
              <a:t>SQL databases arose to efficiently store structured data.</a:t>
            </a:r>
          </a:p>
          <a:p>
            <a:r>
              <a:rPr lang="en-US" dirty="0">
                <a:solidFill>
                  <a:srgbClr val="FF0000"/>
                </a:solidFill>
              </a:rPr>
              <a:t>While structured? </a:t>
            </a:r>
            <a:r>
              <a:rPr lang="en-US" dirty="0"/>
              <a:t>Structured data provides a predictable format that can be tailored to specific applications.</a:t>
            </a:r>
          </a:p>
          <a:p>
            <a:r>
              <a:rPr lang="en-US" dirty="0"/>
              <a:t>Properly structured data can fit seamlessly into application logic.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4A42-1980-7647-9D5D-820FA7C0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16" y="4893082"/>
            <a:ext cx="2342719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BC334-EC77-F34D-B9F0-047072FB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6" y="4844388"/>
            <a:ext cx="1912526" cy="136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E840F-3490-BA4D-A7A5-F7B924A50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14" y="1361668"/>
            <a:ext cx="3248628" cy="158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722B-33E0-2947-82B7-E235B72F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832" y="3477446"/>
            <a:ext cx="2127732" cy="13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9E23-0265-7743-BE95-7068A7D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C55A-291F-3E41-875F-8912AB8A4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3615831" cy="4815295"/>
          </a:xfrm>
        </p:spPr>
        <p:txBody>
          <a:bodyPr/>
          <a:lstStyle/>
          <a:p>
            <a:r>
              <a:rPr lang="en-US" dirty="0"/>
              <a:t>Rooted in relational logic.</a:t>
            </a:r>
          </a:p>
          <a:p>
            <a:r>
              <a:rPr lang="en-US" dirty="0"/>
              <a:t>Support complex data retrieval – joins.</a:t>
            </a:r>
          </a:p>
          <a:p>
            <a:r>
              <a:rPr lang="en-US" dirty="0"/>
              <a:t>Find individual records, combine result and return to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6E30E-A8D0-C144-8A60-A836CE5F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415" y="1633143"/>
            <a:ext cx="4707359" cy="34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1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C8D7-E70B-7143-AAF5-9E27A11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7255-7F6A-2242-8514-750F0117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361668"/>
            <a:ext cx="5227541" cy="4815295"/>
          </a:xfrm>
        </p:spPr>
        <p:txBody>
          <a:bodyPr/>
          <a:lstStyle/>
          <a:p>
            <a:r>
              <a:rPr lang="en-US" dirty="0"/>
              <a:t>To help retrieve data efficiently, fields can be indexed.</a:t>
            </a:r>
          </a:p>
          <a:p>
            <a:r>
              <a:rPr lang="en-US" dirty="0"/>
              <a:t>B-tree is most common.</a:t>
            </a:r>
          </a:p>
          <a:p>
            <a:r>
              <a:rPr lang="en-US" dirty="0"/>
              <a:t>Efficient for both finding individual elements (traditional web applications) and aggregation queries (batch processing discussed later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A96C7-50E8-F94D-B32C-CB433491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80" y="1290548"/>
            <a:ext cx="2125980" cy="460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B176F-29A4-424E-B3CF-72AB9037E461}"/>
              </a:ext>
            </a:extLst>
          </p:cNvPr>
          <p:cNvSpPr txBox="1"/>
          <p:nvPr/>
        </p:nvSpPr>
        <p:spPr>
          <a:xfrm>
            <a:off x="6092190" y="5896838"/>
            <a:ext cx="16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B-tree insertion</a:t>
            </a:r>
          </a:p>
        </p:txBody>
      </p:sp>
    </p:spTree>
    <p:extLst>
      <p:ext uri="{BB962C8B-B14F-4D97-AF65-F5344CB8AC3E}">
        <p14:creationId xmlns:p14="http://schemas.microsoft.com/office/powerpoint/2010/main" val="308241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7756</TotalTime>
  <Words>1756</Words>
  <Application>Microsoft Office PowerPoint</Application>
  <PresentationFormat>On-screen Show (4:3)</PresentationFormat>
  <Paragraphs>173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An Introduction to Real-Time Stream Processing </vt:lpstr>
      <vt:lpstr>Requirements of a Smart City Data Store</vt:lpstr>
      <vt:lpstr>Background</vt:lpstr>
      <vt:lpstr>Traditional Client-Server Model</vt:lpstr>
      <vt:lpstr>Traditional Implementation</vt:lpstr>
      <vt:lpstr>System Demands</vt:lpstr>
      <vt:lpstr>SQL Databases </vt:lpstr>
      <vt:lpstr>SQL Data Model</vt:lpstr>
      <vt:lpstr>Indexing</vt:lpstr>
      <vt:lpstr>The Four V’s</vt:lpstr>
      <vt:lpstr>Volume – Storage Demand</vt:lpstr>
      <vt:lpstr>Handling Volume - NoSQL</vt:lpstr>
      <vt:lpstr>Example</vt:lpstr>
      <vt:lpstr>Batch and Stream Processing</vt:lpstr>
      <vt:lpstr>Overview</vt:lpstr>
      <vt:lpstr>Batch Processing</vt:lpstr>
      <vt:lpstr>Batch Processing - MapReduce</vt:lpstr>
      <vt:lpstr>Distributed File Systems (HDFS)</vt:lpstr>
      <vt:lpstr>Stream Processing</vt:lpstr>
      <vt:lpstr>Efficient Data Storage For Smart Cities</vt:lpstr>
      <vt:lpstr>Requirements of a Smart City Data Store</vt:lpstr>
      <vt:lpstr>Geospatial Data</vt:lpstr>
      <vt:lpstr>Geospatial data</vt:lpstr>
      <vt:lpstr>Overview – Standard Implementation</vt:lpstr>
      <vt:lpstr>Extensibility</vt:lpstr>
      <vt:lpstr>Structured and Unstructured Views</vt:lpstr>
      <vt:lpstr>Apache Pulsar – Real-Time Messaging</vt:lpstr>
      <vt:lpstr>Apache Pulsar – Stream Messaging</vt:lpstr>
      <vt:lpstr>Apache Pulsar – Queue Messaging</vt:lpstr>
      <vt:lpstr>Apache Pulsar – Queue Messaging</vt:lpstr>
      <vt:lpstr>Apache Pulsar – Distributed Ledger</vt:lpstr>
      <vt:lpstr>Zookeeper</vt:lpstr>
      <vt:lpstr>Zookeper</vt:lpstr>
      <vt:lpstr>Zookeeper</vt:lpstr>
      <vt:lpstr>Apache Pulsar – Coordination and Resiliency</vt:lpstr>
      <vt:lpstr>Smart City Data Store With Pulsar</vt:lpstr>
      <vt:lpstr>Application Example</vt:lpstr>
      <vt:lpstr>Deployment</vt:lpstr>
      <vt:lpstr>Resiliency Tests</vt:lpstr>
      <vt:lpstr>Resiliency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Sun</dc:creator>
  <cp:lastModifiedBy>Wilbur, Michael P</cp:lastModifiedBy>
  <cp:revision>448</cp:revision>
  <cp:lastPrinted>2018-03-28T16:16:28Z</cp:lastPrinted>
  <dcterms:created xsi:type="dcterms:W3CDTF">2018-03-22T19:30:59Z</dcterms:created>
  <dcterms:modified xsi:type="dcterms:W3CDTF">2019-11-07T03:13:12Z</dcterms:modified>
</cp:coreProperties>
</file>